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569" r:id="rId2"/>
    <p:sldId id="568" r:id="rId3"/>
    <p:sldId id="561" r:id="rId4"/>
    <p:sldId id="560" r:id="rId5"/>
    <p:sldId id="525" r:id="rId6"/>
    <p:sldId id="533" r:id="rId7"/>
    <p:sldId id="562" r:id="rId8"/>
    <p:sldId id="571" r:id="rId9"/>
    <p:sldId id="572" r:id="rId10"/>
    <p:sldId id="537" r:id="rId11"/>
    <p:sldId id="564" r:id="rId12"/>
    <p:sldId id="565" r:id="rId13"/>
    <p:sldId id="566" r:id="rId14"/>
    <p:sldId id="570" r:id="rId15"/>
    <p:sldId id="535" r:id="rId16"/>
    <p:sldId id="563" r:id="rId17"/>
    <p:sldId id="536" r:id="rId18"/>
    <p:sldId id="532" r:id="rId19"/>
    <p:sldId id="538" r:id="rId20"/>
    <p:sldId id="541" r:id="rId21"/>
    <p:sldId id="573" r:id="rId22"/>
    <p:sldId id="540" r:id="rId23"/>
    <p:sldId id="462" r:id="rId24"/>
    <p:sldId id="519" r:id="rId25"/>
    <p:sldId id="523" r:id="rId26"/>
    <p:sldId id="558" r:id="rId27"/>
    <p:sldId id="559" r:id="rId28"/>
    <p:sldId id="526" r:id="rId29"/>
    <p:sldId id="528" r:id="rId30"/>
    <p:sldId id="529" r:id="rId31"/>
    <p:sldId id="530" r:id="rId32"/>
    <p:sldId id="543" r:id="rId33"/>
    <p:sldId id="544" r:id="rId34"/>
    <p:sldId id="545" r:id="rId35"/>
    <p:sldId id="557" r:id="rId36"/>
    <p:sldId id="551" r:id="rId37"/>
    <p:sldId id="546" r:id="rId38"/>
    <p:sldId id="548" r:id="rId39"/>
    <p:sldId id="550" r:id="rId40"/>
    <p:sldId id="549" r:id="rId41"/>
    <p:sldId id="567" r:id="rId42"/>
    <p:sldId id="260" r:id="rId43"/>
  </p:sldIdLst>
  <p:sldSz cx="12188825" cy="6858000"/>
  <p:notesSz cx="7010400" cy="9296400"/>
  <p:embeddedFontLs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  <p:embeddedFont>
      <p:font typeface="AU Passata" panose="020B0503030502030804" pitchFamily="34" charset="0"/>
      <p:regular r:id="rId51"/>
      <p:bold r:id="rId52"/>
    </p:embeddedFont>
    <p:embeddedFont>
      <p:font typeface="AU Passata Light" panose="020B0303030902030804" pitchFamily="34" charset="0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AU Peto" panose="040C0B07020602020301" pitchFamily="82" charset="0"/>
      <p:regular r:id="rId59"/>
      <p:bold r:id="rId6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0504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85" d="100"/>
          <a:sy n="85" d="100"/>
        </p:scale>
        <p:origin x="59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32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53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78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472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‘3D CONVOLUTION’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66" y="1741023"/>
            <a:ext cx="8064896" cy="4536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264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‘3D CONVOLUTION’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BC6DA-FC92-4CCD-9A53-4E34022BF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52"/>
          <a:stretch/>
        </p:blipFill>
        <p:spPr>
          <a:xfrm>
            <a:off x="1831108" y="2276872"/>
            <a:ext cx="8526608" cy="3941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340" y="5301208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OBS: Slide only in 2D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7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FILTER BANKS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717D8-B721-420C-87BE-4258CD17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47" y="1844824"/>
            <a:ext cx="7591425" cy="3990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B6C5CE-2C36-41AB-ACFD-2B6EAB273043}"/>
              </a:ext>
            </a:extLst>
          </p:cNvPr>
          <p:cNvSpPr/>
          <p:nvPr/>
        </p:nvSpPr>
        <p:spPr>
          <a:xfrm>
            <a:off x="3358108" y="5978200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https://towardsdatascience.com/convolutional-neural-network-ii-a11303f807dc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8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10871348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FILTER </a:t>
            </a:r>
            <a:r>
              <a:rPr lang="en-US" sz="2800" b="1" dirty="0" smtClean="0">
                <a:latin typeface="+mn-lt"/>
              </a:rPr>
              <a:t>BANKS / ‘3D CONVOLUTION’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78127-91DE-43CE-8164-AE56D8BC1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7" y="2060848"/>
            <a:ext cx="10781670" cy="36425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817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‘3D CONVOLUTION’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61968"/>
            <a:ext cx="4423977" cy="2488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8" y="1844824"/>
            <a:ext cx="4537793" cy="4474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717D8-B721-420C-87BE-4258CD177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52" y="4350455"/>
            <a:ext cx="3735049" cy="1963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36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- POOLING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844824"/>
            <a:ext cx="7397452" cy="4265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623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- POOLING</a:t>
            </a:r>
            <a:endParaRPr lang="da-DK" sz="28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EE33-3763-4DE9-815B-EA429AE0580C}"/>
              </a:ext>
            </a:extLst>
          </p:cNvPr>
          <p:cNvSpPr/>
          <p:nvPr/>
        </p:nvSpPr>
        <p:spPr>
          <a:xfrm>
            <a:off x="3706774" y="5799765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https://medium.com/analytics-vidhya/deep-learning-methods-1700548a3093</a:t>
            </a:r>
          </a:p>
        </p:txBody>
      </p:sp>
      <p:pic>
        <p:nvPicPr>
          <p:cNvPr id="1026" name="Picture 2" descr="https://cdn-images-1.medium.com/max/800/1*47b2_ADpxvXShDP5gOsiDg.png">
            <a:extLst>
              <a:ext uri="{FF2B5EF4-FFF2-40B4-BE49-F238E27FC236}">
                <a16:creationId xmlns:a16="http://schemas.microsoft.com/office/drawing/2014/main" id="{E732941C-C908-4023-B51D-5FFD0AD7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84" y="1772816"/>
            <a:ext cx="8558657" cy="37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03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- </a:t>
            </a:r>
            <a:r>
              <a:rPr lang="en-US" sz="2800" b="1" dirty="0" err="1">
                <a:latin typeface="+mn-lt"/>
              </a:rPr>
              <a:t>ReLU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916832"/>
            <a:ext cx="6849832" cy="38633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72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919020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</a:t>
            </a:r>
            <a:r>
              <a:rPr lang="en-US" sz="2800" b="1" dirty="0" smtClean="0">
                <a:latin typeface="+mn-lt"/>
              </a:rPr>
              <a:t>ARCHITECTURE – LAYERS OF ABSTRACTION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3"/>
          <a:stretch/>
        </p:blipFill>
        <p:spPr>
          <a:xfrm>
            <a:off x="315912" y="1737775"/>
            <a:ext cx="11035083" cy="43520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7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135044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</a:t>
            </a:r>
            <a:r>
              <a:rPr lang="en-US" sz="2800" b="1" dirty="0" smtClean="0">
                <a:latin typeface="+mn-lt"/>
              </a:rPr>
              <a:t>ARCHITECTURE </a:t>
            </a:r>
            <a:r>
              <a:rPr lang="en-US" sz="2800" b="1" dirty="0"/>
              <a:t>– LAYERS OF ABSTRACTION</a:t>
            </a:r>
            <a:endParaRPr lang="da-DK" sz="2800" b="1" dirty="0"/>
          </a:p>
          <a:p>
            <a:pPr>
              <a:lnSpc>
                <a:spcPct val="95000"/>
              </a:lnSpc>
            </a:pP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737775"/>
            <a:ext cx="7992590" cy="4544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4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05780" y="2996424"/>
            <a:ext cx="5112568" cy="1994392"/>
          </a:xfrm>
        </p:spPr>
        <p:txBody>
          <a:bodyPr/>
          <a:lstStyle/>
          <a:p>
            <a:pPr algn="ctr"/>
            <a:r>
              <a:rPr lang="en-US" altLang="en-US" sz="4800" dirty="0" smtClean="0">
                <a:latin typeface="+mj-lt"/>
              </a:rPr>
              <a:t>CONVOLUTIONAL </a:t>
            </a:r>
            <a:br>
              <a:rPr lang="en-US" altLang="en-US" sz="4800" dirty="0" smtClean="0">
                <a:latin typeface="+mj-lt"/>
              </a:rPr>
            </a:br>
            <a:r>
              <a:rPr lang="en-US" altLang="en-US" sz="4800" dirty="0" smtClean="0">
                <a:latin typeface="+mj-lt"/>
              </a:rPr>
              <a:t>NEURAL NETWORKS</a:t>
            </a:r>
            <a:endParaRPr lang="en-US" altLang="en-US" sz="48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320" y="2132856"/>
            <a:ext cx="5544616" cy="3636731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8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FILTER INITIALIZATION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30" y="2924944"/>
            <a:ext cx="4359709" cy="347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r="20690" b="87931"/>
          <a:stretch/>
        </p:blipFill>
        <p:spPr>
          <a:xfrm>
            <a:off x="677796" y="1563923"/>
            <a:ext cx="5945803" cy="1224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55653-EF44-4479-992E-F190AB46B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883" y="1563922"/>
            <a:ext cx="3119032" cy="5222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91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CNN ARCHITECTURE – FILTER INITIALIZATION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28" y="2060848"/>
            <a:ext cx="6864936" cy="3861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73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RECEPTIVE FIELDS IN CNN AND THE BRAIN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5"/>
          <a:stretch/>
        </p:blipFill>
        <p:spPr>
          <a:xfrm>
            <a:off x="1557908" y="1737775"/>
            <a:ext cx="8805499" cy="43555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40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19"/>
          <a:stretch/>
        </p:blipFill>
        <p:spPr>
          <a:xfrm>
            <a:off x="2854052" y="1587186"/>
            <a:ext cx="2520280" cy="50101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561662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RECEPTIVE FIELDS IN THE BRAIN</a:t>
            </a:r>
            <a:endParaRPr lang="da-DK" sz="24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B9346-113F-4E4F-8BC5-975F87844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9"/>
          <a:stretch/>
        </p:blipFill>
        <p:spPr>
          <a:xfrm>
            <a:off x="6487330" y="923916"/>
            <a:ext cx="4470993" cy="5313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36263-F6D5-4017-82D1-76F89BCF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32" y="1773932"/>
            <a:ext cx="3327161" cy="1727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3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29" y="1154580"/>
            <a:ext cx="7291976" cy="50496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561662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RECEPTIVE FIELDS IN THE BRAIN</a:t>
            </a:r>
            <a:endParaRPr lang="da-DK" sz="24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A3DEC-4236-4DDD-B097-4B253916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32" y="1773932"/>
            <a:ext cx="3327161" cy="1727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39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561662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RECEPTIVE FIELDS IN THE BRAIN</a:t>
            </a:r>
            <a:endParaRPr lang="da-DK" sz="2400" b="1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53" y="2060848"/>
            <a:ext cx="9931117" cy="3748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608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561662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RECEPTIVE FIELDS IN THE BRAIN</a:t>
            </a:r>
            <a:endParaRPr lang="da-DK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1772816"/>
            <a:ext cx="3615863" cy="459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C0893-9606-4452-B55D-997C4194CB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r="12285"/>
          <a:stretch/>
        </p:blipFill>
        <p:spPr>
          <a:xfrm>
            <a:off x="1226309" y="1636011"/>
            <a:ext cx="4724087" cy="258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D1780-4E94-416D-B6A0-599663EA7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430" y="4225429"/>
            <a:ext cx="4682902" cy="2083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3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561662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RECEPTIVE FIELDS IN THE BRAIN</a:t>
            </a:r>
            <a:endParaRPr lang="da-DK" sz="24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C0893-9606-4452-B55D-997C4194CB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r="12285"/>
          <a:stretch/>
        </p:blipFill>
        <p:spPr>
          <a:xfrm>
            <a:off x="1226309" y="1636011"/>
            <a:ext cx="4724087" cy="258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D1780-4E94-416D-B6A0-599663EA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30" y="4225429"/>
            <a:ext cx="4682902" cy="2083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FD857-F969-4B59-BD76-57034D699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8" y="1556931"/>
            <a:ext cx="5303688" cy="3965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7247C-7D8E-4534-9B66-42778DB68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5538852"/>
            <a:ext cx="5303688" cy="2456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68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DID RECEPTIVE FIELDS REALLY INSPIRE CNN?</a:t>
            </a:r>
            <a:endParaRPr lang="da-DK" sz="28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045" y="1988840"/>
            <a:ext cx="6334844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2D convolution with kernels certainly existed before the discovery of receptive fields.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And were used in machine learning at about the same time. 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It’s just filtering. 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What seems inspired is learning the best filters, but was that inspired by the brain?</a:t>
            </a:r>
            <a:endParaRPr lang="da-DK" sz="24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4209868"/>
            <a:ext cx="5489610" cy="1712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12" y="1874405"/>
            <a:ext cx="3323168" cy="22529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5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DID RECEPTIVE FIELDS REALLY INSPIRE CNN?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2" t="7697" b="41021"/>
          <a:stretch/>
        </p:blipFill>
        <p:spPr>
          <a:xfrm>
            <a:off x="1194982" y="1762788"/>
            <a:ext cx="3454524" cy="37417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810507"/>
            <a:ext cx="5406823" cy="3892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2625" y="5589240"/>
            <a:ext cx="345452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The grandmother cell</a:t>
            </a:r>
            <a:endParaRPr lang="da-DK" sz="24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2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5670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FEATURE EXTRACTION</a:t>
            </a:r>
            <a:r>
              <a:rPr lang="da-DK" sz="2800" b="1" dirty="0"/>
              <a:t> </a:t>
            </a:r>
            <a:r>
              <a:rPr lang="en-US" sz="2800" b="1" dirty="0"/>
              <a:t>VERSUS FEATURE LEARNING</a:t>
            </a:r>
            <a:endParaRPr lang="da-DK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3B4FC-2E80-41E4-8B45-528A9A3AA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4"/>
          <a:stretch/>
        </p:blipFill>
        <p:spPr>
          <a:xfrm>
            <a:off x="909836" y="2326855"/>
            <a:ext cx="4462636" cy="3550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98327-2E71-4171-A519-32C7DE0AC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370"/>
          <a:stretch/>
        </p:blipFill>
        <p:spPr>
          <a:xfrm>
            <a:off x="804614" y="1790468"/>
            <a:ext cx="4462636" cy="640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D50B0-A84C-4859-A05A-9E3E0E442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8" y="2326855"/>
            <a:ext cx="4299736" cy="3872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54C016-3312-4E06-ACF7-2316E8B7A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301" y="1844824"/>
            <a:ext cx="5747989" cy="680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70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DID RECEPTIVE FIELDS REALLY INSPIRE CNN?</a:t>
            </a:r>
            <a:endParaRPr lang="da-DK" sz="2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4012" y="5690359"/>
            <a:ext cx="6334844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The Jennifer Aniston cell</a:t>
            </a:r>
            <a:endParaRPr lang="da-DK" sz="2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7" y="1907384"/>
            <a:ext cx="6436221" cy="3619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4232172"/>
            <a:ext cx="4061640" cy="1294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89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DID RECEPTIVE FIELDS REALLY INSPIRE CNN?</a:t>
            </a:r>
            <a:endParaRPr lang="da-DK" sz="2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044" y="1772816"/>
            <a:ext cx="7571639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The Jennifer Aniston cell – how likely are you to find it?</a:t>
            </a:r>
            <a:endParaRPr lang="da-DK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2708920"/>
            <a:ext cx="9297235" cy="34563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3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LeNET-5 ARCHITECTURE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2132856"/>
            <a:ext cx="11155810" cy="30867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26260" y="5589240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>
                <a:latin typeface="+mn-lt"/>
              </a:rPr>
              <a:t>Original Image </a:t>
            </a:r>
            <a:r>
              <a:rPr lang="da-DK" sz="1000" dirty="0" err="1">
                <a:latin typeface="+mn-lt"/>
              </a:rPr>
              <a:t>published</a:t>
            </a:r>
            <a:r>
              <a:rPr lang="da-DK" sz="1000" dirty="0">
                <a:latin typeface="+mn-lt"/>
              </a:rPr>
              <a:t> in [</a:t>
            </a:r>
            <a:r>
              <a:rPr lang="da-DK" sz="1000" dirty="0" err="1">
                <a:latin typeface="+mn-lt"/>
              </a:rPr>
              <a:t>LeCun</a:t>
            </a:r>
            <a:r>
              <a:rPr lang="da-DK" sz="1000" dirty="0">
                <a:latin typeface="+mn-lt"/>
              </a:rPr>
              <a:t> et al., 1998]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9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LeNET-5 IN KERAS</a:t>
            </a:r>
            <a:endParaRPr lang="da-DK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04" y="1563923"/>
            <a:ext cx="10297144" cy="4744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74532" y="6594999"/>
            <a:ext cx="42705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 err="1"/>
              <a:t>Adapted</a:t>
            </a:r>
            <a:r>
              <a:rPr lang="da-DK" sz="1000" dirty="0"/>
              <a:t> from https://engmrk.com/lenet-5-a-classic-cnn-architecture/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64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LeNET-5 IN KERAS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78" y="1072283"/>
            <a:ext cx="5255339" cy="437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4131" b="68281"/>
          <a:stretch/>
        </p:blipFill>
        <p:spPr>
          <a:xfrm>
            <a:off x="117748" y="5589240"/>
            <a:ext cx="11134972" cy="389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5913" y="1844824"/>
            <a:ext cx="7342956" cy="3830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Trainable parameters in layer =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000" b="1" dirty="0">
                <a:latin typeface="+mn-lt"/>
              </a:rPr>
              <a:t>(No._</a:t>
            </a:r>
            <a:r>
              <a:rPr lang="en-US" sz="2000" b="1" dirty="0" err="1">
                <a:latin typeface="+mn-lt"/>
              </a:rPr>
              <a:t>filters_in</a:t>
            </a:r>
            <a:r>
              <a:rPr lang="en-US" sz="2000" b="1" dirty="0">
                <a:latin typeface="+mn-lt"/>
              </a:rPr>
              <a:t> * </a:t>
            </a:r>
            <a:r>
              <a:rPr lang="en-US" sz="2000" b="1" dirty="0" err="1">
                <a:latin typeface="+mn-lt"/>
              </a:rPr>
              <a:t>kernel_size</a:t>
            </a:r>
            <a:r>
              <a:rPr lang="en-US" sz="2000" b="1" dirty="0">
                <a:latin typeface="+mn-lt"/>
              </a:rPr>
              <a:t> + bias) * No._</a:t>
            </a:r>
            <a:r>
              <a:rPr lang="en-US" sz="2000" b="1" dirty="0" err="1">
                <a:latin typeface="+mn-lt"/>
              </a:rPr>
              <a:t>filters_out</a:t>
            </a:r>
            <a:endParaRPr lang="en-US" sz="2000" b="1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US" sz="20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000" b="1" dirty="0" err="1">
                <a:latin typeface="+mn-lt"/>
              </a:rPr>
              <a:t>Conv</a:t>
            </a:r>
            <a:r>
              <a:rPr lang="en-US" sz="2000" b="1" dirty="0">
                <a:latin typeface="+mn-lt"/>
              </a:rPr>
              <a:t> Layer 1 = (1*5*5+1)*6 = 156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000" b="1" dirty="0" err="1">
                <a:latin typeface="+mn-lt"/>
              </a:rPr>
              <a:t>Conv</a:t>
            </a:r>
            <a:r>
              <a:rPr lang="en-US" sz="2000" b="1" dirty="0">
                <a:latin typeface="+mn-lt"/>
              </a:rPr>
              <a:t> Layer 2 = (6*5*5+1)*16 = 2416</a:t>
            </a:r>
          </a:p>
          <a:p>
            <a:pPr>
              <a:lnSpc>
                <a:spcPct val="95000"/>
              </a:lnSpc>
            </a:pPr>
            <a:endParaRPr lang="en-US" sz="20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000" b="1" dirty="0" err="1"/>
              <a:t>Conv</a:t>
            </a:r>
            <a:r>
              <a:rPr lang="en-US" sz="2000" b="1" dirty="0"/>
              <a:t> Layer 3 = (16*5*5+1)*120 = 48120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24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LeNET-5 IN </a:t>
            </a:r>
            <a:r>
              <a:rPr lang="en-US" sz="2800" b="1" dirty="0" smtClean="0"/>
              <a:t>KERAS</a:t>
            </a:r>
            <a:endParaRPr lang="da-DK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25252"/>
            <a:ext cx="11820892" cy="3384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85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LeNET-5 IN KERAS ON MNIST</a:t>
            </a:r>
            <a:endParaRPr lang="da-DK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711352"/>
            <a:ext cx="8532317" cy="457154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9622804" y="3645024"/>
            <a:ext cx="1008112" cy="2016224"/>
          </a:xfrm>
          <a:prstGeom prst="straightConnector1">
            <a:avLst/>
          </a:prstGeom>
          <a:solidFill>
            <a:schemeClr val="accent2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0158727" y="3411114"/>
            <a:ext cx="1713185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ITMAL GRUPPE </a:t>
            </a:r>
            <a:r>
              <a:rPr lang="en-US" sz="1600" b="1" dirty="0">
                <a:solidFill>
                  <a:srgbClr val="FF0000"/>
                </a:solidFill>
                <a:latin typeface="+mn-lt"/>
              </a:rPr>
              <a:t>10</a:t>
            </a:r>
            <a:endParaRPr lang="da-DK" sz="1600" b="1" dirty="0">
              <a:solidFill>
                <a:srgbClr val="FF000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38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LeNET-5 IN KERAS ON MNIST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772816"/>
            <a:ext cx="5562600" cy="420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8" y="2191915"/>
            <a:ext cx="4848225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2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LeNET-5 IN KERAS ON MNIST</a:t>
            </a:r>
            <a:endParaRPr lang="da-DK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04" y="1563923"/>
            <a:ext cx="10297144" cy="4744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07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UPDATED LeNET-5 IN KERAS ON MNIST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96" y="1526663"/>
            <a:ext cx="10441160" cy="4638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60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5670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FEATURE EXTRACTION</a:t>
            </a:r>
            <a:r>
              <a:rPr lang="da-DK" sz="2800" b="1" dirty="0"/>
              <a:t> </a:t>
            </a:r>
            <a:r>
              <a:rPr lang="en-US" sz="2800" b="1" dirty="0"/>
              <a:t>VERSUS FEATURE LEARNING</a:t>
            </a:r>
            <a:endParaRPr lang="da-DK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7" y="2060848"/>
            <a:ext cx="10781670" cy="36425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2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UPDATED LeNET-5 IN KERAS ON MNIST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96" y="1772816"/>
            <a:ext cx="5562600" cy="4200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496" y="1782341"/>
            <a:ext cx="55245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39" y="2183482"/>
            <a:ext cx="4572000" cy="3333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2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WARNING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206252"/>
            <a:ext cx="4732430" cy="4846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60" y="1916832"/>
            <a:ext cx="5616624" cy="987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64" y="3068960"/>
            <a:ext cx="5815583" cy="72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90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7668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CNN ARCHITECTURE – 2D CONVOLUTION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72" y="1563923"/>
            <a:ext cx="8702938" cy="4351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2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7668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CNN ARCHITECTURE – 2D CONVOLUTION</a:t>
            </a:r>
            <a:endParaRPr lang="da-DK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544657"/>
            <a:ext cx="6351878" cy="4637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6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7668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CNN ARCHITECTURE – 2D CONVOLUTION</a:t>
            </a:r>
            <a:endParaRPr lang="da-DK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EC2E5-B93E-4D8D-B49E-6480F461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13" y="2017245"/>
            <a:ext cx="8153400" cy="3686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4AE55E-CFBD-4028-8813-74749EDD9046}"/>
              </a:ext>
            </a:extLst>
          </p:cNvPr>
          <p:cNvSpPr/>
          <p:nvPr/>
        </p:nvSpPr>
        <p:spPr>
          <a:xfrm>
            <a:off x="3706774" y="5799765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https://medium.com/analytics-vidhya/deep-learning-methods-1700548a3093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4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7668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CNN ARCHITECTURE – 2D CONVOLUTION</a:t>
            </a:r>
            <a:endParaRPr lang="da-DK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2132856"/>
            <a:ext cx="4591737" cy="3874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80" y="1628800"/>
            <a:ext cx="4756620" cy="4498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32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676689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/>
              <a:t>CNN ARCHITECTURE – 2D CONVOLUTION</a:t>
            </a:r>
            <a:endParaRPr lang="da-DK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28" y="1844683"/>
            <a:ext cx="10489827" cy="4277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2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Custom</PresentationFormat>
  <Paragraphs>111</Paragraphs>
  <Slides>42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Georgia</vt:lpstr>
      <vt:lpstr>Wingdings 3</vt:lpstr>
      <vt:lpstr>AU Passata</vt:lpstr>
      <vt:lpstr>AU Passata Light</vt:lpstr>
      <vt:lpstr>Arial</vt:lpstr>
      <vt:lpstr>Calibri</vt:lpstr>
      <vt:lpstr>AU Peto</vt:lpstr>
      <vt:lpstr>AU 16:9</vt:lpstr>
      <vt:lpstr>PowerPoint Presentation</vt:lpstr>
      <vt:lpstr>CONVOLUTIONAL 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2023-11-07T12:24:43Z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